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334" r:id="rId7"/>
  </p:sldMasterIdLst>
  <p:notesMasterIdLst>
    <p:notesMasterId r:id="rId27"/>
  </p:notesMasterIdLst>
  <p:handoutMasterIdLst>
    <p:handoutMasterId r:id="rId28"/>
  </p:handoutMasterIdLst>
  <p:sldIdLst>
    <p:sldId id="256" r:id="rId8"/>
    <p:sldId id="260" r:id="rId9"/>
    <p:sldId id="301" r:id="rId10"/>
    <p:sldId id="289" r:id="rId11"/>
    <p:sldId id="268" r:id="rId12"/>
    <p:sldId id="280" r:id="rId13"/>
    <p:sldId id="275" r:id="rId14"/>
    <p:sldId id="290" r:id="rId15"/>
    <p:sldId id="29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74" r:id="rId25"/>
    <p:sldId id="267" r:id="rId26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64C8F4-F098-4F8B-80E2-AC85A7F81209}">
          <p14:sldIdLst>
            <p14:sldId id="256"/>
            <p14:sldId id="260"/>
            <p14:sldId id="301"/>
            <p14:sldId id="289"/>
            <p14:sldId id="268"/>
            <p14:sldId id="280"/>
            <p14:sldId id="275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60035" autoAdjust="0"/>
  </p:normalViewPr>
  <p:slideViewPr>
    <p:cSldViewPr>
      <p:cViewPr varScale="1">
        <p:scale>
          <a:sx n="72" d="100"/>
          <a:sy n="72" d="100"/>
        </p:scale>
        <p:origin x="54" y="144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3F7E5-28B3-429A-A261-81DD4750EA7C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6E0DA9-42A1-4FA5-8ADF-6040D45481D4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smtClean="0"/>
            <a:t>.NET Core</a:t>
          </a:r>
          <a:endParaRPr lang="en-US" dirty="0"/>
        </a:p>
      </dgm:t>
    </dgm:pt>
    <dgm:pt modelId="{2694D42E-9647-42D8-BD89-B9A2AFE0AFB1}" type="parTrans" cxnId="{7400DC86-3E0B-4688-A184-B0A8E772C5EE}">
      <dgm:prSet/>
      <dgm:spPr/>
      <dgm:t>
        <a:bodyPr/>
        <a:lstStyle/>
        <a:p>
          <a:endParaRPr lang="en-US"/>
        </a:p>
      </dgm:t>
    </dgm:pt>
    <dgm:pt modelId="{207A3665-CE73-47AF-BAEF-13BE03067C5D}" type="sibTrans" cxnId="{7400DC86-3E0B-4688-A184-B0A8E772C5EE}">
      <dgm:prSet/>
      <dgm:spPr/>
      <dgm:t>
        <a:bodyPr/>
        <a:lstStyle/>
        <a:p>
          <a:endParaRPr lang="en-US"/>
        </a:p>
      </dgm:t>
    </dgm:pt>
    <dgm:pt modelId="{9C48173B-96C5-4BB7-AC7B-20965E105876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CoreFx</a:t>
          </a:r>
          <a:endParaRPr lang="en-US" dirty="0"/>
        </a:p>
      </dgm:t>
    </dgm:pt>
    <dgm:pt modelId="{ADA6FA7A-357C-4278-B832-0288844DCDD1}" type="parTrans" cxnId="{2C2C75B6-1604-4845-975E-D7B32236CCD2}">
      <dgm:prSet/>
      <dgm:spPr/>
      <dgm:t>
        <a:bodyPr/>
        <a:lstStyle/>
        <a:p>
          <a:endParaRPr lang="en-US"/>
        </a:p>
      </dgm:t>
    </dgm:pt>
    <dgm:pt modelId="{B6B9EF26-9BC7-4C0E-A285-D8CAA21E14EE}" type="sibTrans" cxnId="{2C2C75B6-1604-4845-975E-D7B32236CCD2}">
      <dgm:prSet/>
      <dgm:spPr/>
      <dgm:t>
        <a:bodyPr/>
        <a:lstStyle/>
        <a:p>
          <a:endParaRPr lang="en-US"/>
        </a:p>
      </dgm:t>
    </dgm:pt>
    <dgm:pt modelId="{9829C5DD-7731-4E73-A5E1-8D58A6AE5EFA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smtClean="0"/>
            <a:t>CLI</a:t>
          </a:r>
          <a:endParaRPr lang="en-US" dirty="0"/>
        </a:p>
      </dgm:t>
    </dgm:pt>
    <dgm:pt modelId="{9C43851B-882F-4D87-8E31-1733FA325BCE}" type="parTrans" cxnId="{28F8D307-5563-4561-83E8-120BB4C1E1B8}">
      <dgm:prSet/>
      <dgm:spPr/>
      <dgm:t>
        <a:bodyPr/>
        <a:lstStyle/>
        <a:p>
          <a:endParaRPr lang="en-US"/>
        </a:p>
      </dgm:t>
    </dgm:pt>
    <dgm:pt modelId="{32667D54-2D28-4589-BA53-31DE2C9CE579}" type="sibTrans" cxnId="{28F8D307-5563-4561-83E8-120BB4C1E1B8}">
      <dgm:prSet/>
      <dgm:spPr/>
      <dgm:t>
        <a:bodyPr/>
        <a:lstStyle/>
        <a:p>
          <a:endParaRPr lang="en-US"/>
        </a:p>
      </dgm:t>
    </dgm:pt>
    <dgm:pt modelId="{73BCD911-B427-4008-B457-AC570D0D4CE5}">
      <dgm:prSet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CoreCLR</a:t>
          </a:r>
          <a:endParaRPr lang="en-US" dirty="0"/>
        </a:p>
      </dgm:t>
    </dgm:pt>
    <dgm:pt modelId="{8C3E1BB6-28E3-4711-B7CD-DC695DD91B95}" type="parTrans" cxnId="{01C236D1-7007-4606-A99E-F471C895162A}">
      <dgm:prSet/>
      <dgm:spPr/>
      <dgm:t>
        <a:bodyPr/>
        <a:lstStyle/>
        <a:p>
          <a:endParaRPr lang="en-US"/>
        </a:p>
      </dgm:t>
    </dgm:pt>
    <dgm:pt modelId="{85313E90-ED5D-412B-A8A8-9D5BC610738D}" type="sibTrans" cxnId="{01C236D1-7007-4606-A99E-F471C895162A}">
      <dgm:prSet/>
      <dgm:spPr/>
      <dgm:t>
        <a:bodyPr/>
        <a:lstStyle/>
        <a:p>
          <a:endParaRPr lang="en-US"/>
        </a:p>
      </dgm:t>
    </dgm:pt>
    <dgm:pt modelId="{B524F274-79D1-44C4-9877-4000002AFEA3}">
      <dgm:prSet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CoreRT</a:t>
          </a:r>
          <a:endParaRPr lang="en-US" dirty="0"/>
        </a:p>
      </dgm:t>
    </dgm:pt>
    <dgm:pt modelId="{2F3C01BD-2529-4BD5-9A28-020D28E3E772}" type="parTrans" cxnId="{C69E4CF7-BD7D-46A0-AEE6-4EC0C8253C40}">
      <dgm:prSet/>
      <dgm:spPr/>
      <dgm:t>
        <a:bodyPr/>
        <a:lstStyle/>
        <a:p>
          <a:endParaRPr lang="en-US"/>
        </a:p>
      </dgm:t>
    </dgm:pt>
    <dgm:pt modelId="{3FF0D752-0C73-4CEE-860E-12339BA84F45}" type="sibTrans" cxnId="{C69E4CF7-BD7D-46A0-AEE6-4EC0C8253C40}">
      <dgm:prSet/>
      <dgm:spPr/>
      <dgm:t>
        <a:bodyPr/>
        <a:lstStyle/>
        <a:p>
          <a:endParaRPr lang="en-US"/>
        </a:p>
      </dgm:t>
    </dgm:pt>
    <dgm:pt modelId="{8412C3EB-C44D-407B-B73C-6FA106986269}" type="pres">
      <dgm:prSet presAssocID="{83E3F7E5-28B3-429A-A261-81DD4750EA7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4D9E8826-950D-4597-BF95-69354A7C82E1}" type="pres">
      <dgm:prSet presAssocID="{FE6E0DA9-42A1-4FA5-8ADF-6040D45481D4}" presName="vertOne" presStyleCnt="0"/>
      <dgm:spPr/>
    </dgm:pt>
    <dgm:pt modelId="{90E3436D-66FF-40D2-942A-7A5E156F095A}" type="pres">
      <dgm:prSet presAssocID="{FE6E0DA9-42A1-4FA5-8ADF-6040D45481D4}" presName="txOne" presStyleLbl="node0" presStyleIdx="0" presStyleCnt="1" custLinFactNeighborX="-13444" custLinFactNeighborY="1945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254ED-A621-44CA-96F3-6633C6F74CF1}" type="pres">
      <dgm:prSet presAssocID="{FE6E0DA9-42A1-4FA5-8ADF-6040D45481D4}" presName="parTransOne" presStyleCnt="0"/>
      <dgm:spPr/>
    </dgm:pt>
    <dgm:pt modelId="{78C9AFBF-B3F9-4442-88C3-1D11A07B7EB3}" type="pres">
      <dgm:prSet presAssocID="{FE6E0DA9-42A1-4FA5-8ADF-6040D45481D4}" presName="horzOne" presStyleCnt="0"/>
      <dgm:spPr/>
    </dgm:pt>
    <dgm:pt modelId="{85CBEA85-254B-4210-AF2A-9676C4B910A9}" type="pres">
      <dgm:prSet presAssocID="{9C48173B-96C5-4BB7-AC7B-20965E105876}" presName="vertTwo" presStyleCnt="0"/>
      <dgm:spPr/>
    </dgm:pt>
    <dgm:pt modelId="{107FFC1B-E2B4-4332-9224-09CA10A8EA93}" type="pres">
      <dgm:prSet presAssocID="{9C48173B-96C5-4BB7-AC7B-20965E105876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BA80B5B-DBB2-4272-89BA-509ACD0DC40E}" type="pres">
      <dgm:prSet presAssocID="{9C48173B-96C5-4BB7-AC7B-20965E105876}" presName="horzTwo" presStyleCnt="0"/>
      <dgm:spPr/>
    </dgm:pt>
    <dgm:pt modelId="{47CF2D9F-734D-4EAF-B0CA-A02DDD74A554}" type="pres">
      <dgm:prSet presAssocID="{B6B9EF26-9BC7-4C0E-A285-D8CAA21E14EE}" presName="sibSpaceTwo" presStyleCnt="0"/>
      <dgm:spPr/>
    </dgm:pt>
    <dgm:pt modelId="{95580B46-4811-47AF-921E-959457C0E76A}" type="pres">
      <dgm:prSet presAssocID="{73BCD911-B427-4008-B457-AC570D0D4CE5}" presName="vertTwo" presStyleCnt="0"/>
      <dgm:spPr/>
    </dgm:pt>
    <dgm:pt modelId="{9D3EEEA2-6536-4E0E-A4FF-860B2A796B41}" type="pres">
      <dgm:prSet presAssocID="{73BCD911-B427-4008-B457-AC570D0D4CE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41512D1-FA8B-4042-A0C6-17497D63A225}" type="pres">
      <dgm:prSet presAssocID="{73BCD911-B427-4008-B457-AC570D0D4CE5}" presName="horzTwo" presStyleCnt="0"/>
      <dgm:spPr/>
    </dgm:pt>
    <dgm:pt modelId="{1D98B123-3926-4B09-82C6-1E2CEE3DAA51}" type="pres">
      <dgm:prSet presAssocID="{85313E90-ED5D-412B-A8A8-9D5BC610738D}" presName="sibSpaceTwo" presStyleCnt="0"/>
      <dgm:spPr/>
    </dgm:pt>
    <dgm:pt modelId="{874832BB-6020-4C6A-B175-F1D8A4FA8D71}" type="pres">
      <dgm:prSet presAssocID="{B524F274-79D1-44C4-9877-4000002AFEA3}" presName="vertTwo" presStyleCnt="0"/>
      <dgm:spPr/>
    </dgm:pt>
    <dgm:pt modelId="{A1F1274C-1D73-4CAB-A56C-24B8FC4C4530}" type="pres">
      <dgm:prSet presAssocID="{B524F274-79D1-44C4-9877-4000002AFEA3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492999-A0CB-4300-8FAD-04FFA9B97787}" type="pres">
      <dgm:prSet presAssocID="{B524F274-79D1-44C4-9877-4000002AFEA3}" presName="horzTwo" presStyleCnt="0"/>
      <dgm:spPr/>
    </dgm:pt>
    <dgm:pt modelId="{BE2EE9DC-A370-4B91-A3C4-D25D26D978AC}" type="pres">
      <dgm:prSet presAssocID="{3FF0D752-0C73-4CEE-860E-12339BA84F45}" presName="sibSpaceTwo" presStyleCnt="0"/>
      <dgm:spPr/>
    </dgm:pt>
    <dgm:pt modelId="{7E61644E-80E0-4CD2-BB6D-E7D84E838270}" type="pres">
      <dgm:prSet presAssocID="{9829C5DD-7731-4E73-A5E1-8D58A6AE5EFA}" presName="vertTwo" presStyleCnt="0"/>
      <dgm:spPr/>
    </dgm:pt>
    <dgm:pt modelId="{CCD8E6BF-7A98-4D7D-954E-29A3A7595A3C}" type="pres">
      <dgm:prSet presAssocID="{9829C5DD-7731-4E73-A5E1-8D58A6AE5EFA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4954B77-91F2-4891-99F0-C1B68B42B97F}" type="pres">
      <dgm:prSet presAssocID="{9829C5DD-7731-4E73-A5E1-8D58A6AE5EFA}" presName="horzTwo" presStyleCnt="0"/>
      <dgm:spPr/>
    </dgm:pt>
  </dgm:ptLst>
  <dgm:cxnLst>
    <dgm:cxn modelId="{C69E4CF7-BD7D-46A0-AEE6-4EC0C8253C40}" srcId="{FE6E0DA9-42A1-4FA5-8ADF-6040D45481D4}" destId="{B524F274-79D1-44C4-9877-4000002AFEA3}" srcOrd="2" destOrd="0" parTransId="{2F3C01BD-2529-4BD5-9A28-020D28E3E772}" sibTransId="{3FF0D752-0C73-4CEE-860E-12339BA84F45}"/>
    <dgm:cxn modelId="{01C236D1-7007-4606-A99E-F471C895162A}" srcId="{FE6E0DA9-42A1-4FA5-8ADF-6040D45481D4}" destId="{73BCD911-B427-4008-B457-AC570D0D4CE5}" srcOrd="1" destOrd="0" parTransId="{8C3E1BB6-28E3-4711-B7CD-DC695DD91B95}" sibTransId="{85313E90-ED5D-412B-A8A8-9D5BC610738D}"/>
    <dgm:cxn modelId="{7400DC86-3E0B-4688-A184-B0A8E772C5EE}" srcId="{83E3F7E5-28B3-429A-A261-81DD4750EA7C}" destId="{FE6E0DA9-42A1-4FA5-8ADF-6040D45481D4}" srcOrd="0" destOrd="0" parTransId="{2694D42E-9647-42D8-BD89-B9A2AFE0AFB1}" sibTransId="{207A3665-CE73-47AF-BAEF-13BE03067C5D}"/>
    <dgm:cxn modelId="{605D6A9B-53D5-412E-BFF3-6787C49FC658}" type="presOf" srcId="{FE6E0DA9-42A1-4FA5-8ADF-6040D45481D4}" destId="{90E3436D-66FF-40D2-942A-7A5E156F095A}" srcOrd="0" destOrd="0" presId="urn:microsoft.com/office/officeart/2005/8/layout/hierarchy4"/>
    <dgm:cxn modelId="{58D95BD3-5529-4B24-A262-2F127792E4AD}" type="presOf" srcId="{9C48173B-96C5-4BB7-AC7B-20965E105876}" destId="{107FFC1B-E2B4-4332-9224-09CA10A8EA93}" srcOrd="0" destOrd="0" presId="urn:microsoft.com/office/officeart/2005/8/layout/hierarchy4"/>
    <dgm:cxn modelId="{F231CEC6-7157-4872-B9D0-4DB6C4B8D238}" type="presOf" srcId="{73BCD911-B427-4008-B457-AC570D0D4CE5}" destId="{9D3EEEA2-6536-4E0E-A4FF-860B2A796B41}" srcOrd="0" destOrd="0" presId="urn:microsoft.com/office/officeart/2005/8/layout/hierarchy4"/>
    <dgm:cxn modelId="{053192A4-2D49-484A-8807-3522E68ED238}" type="presOf" srcId="{B524F274-79D1-44C4-9877-4000002AFEA3}" destId="{A1F1274C-1D73-4CAB-A56C-24B8FC4C4530}" srcOrd="0" destOrd="0" presId="urn:microsoft.com/office/officeart/2005/8/layout/hierarchy4"/>
    <dgm:cxn modelId="{2C2C75B6-1604-4845-975E-D7B32236CCD2}" srcId="{FE6E0DA9-42A1-4FA5-8ADF-6040D45481D4}" destId="{9C48173B-96C5-4BB7-AC7B-20965E105876}" srcOrd="0" destOrd="0" parTransId="{ADA6FA7A-357C-4278-B832-0288844DCDD1}" sibTransId="{B6B9EF26-9BC7-4C0E-A285-D8CAA21E14EE}"/>
    <dgm:cxn modelId="{CF6C374F-B135-450B-9924-69063B3B3FD0}" type="presOf" srcId="{9829C5DD-7731-4E73-A5E1-8D58A6AE5EFA}" destId="{CCD8E6BF-7A98-4D7D-954E-29A3A7595A3C}" srcOrd="0" destOrd="0" presId="urn:microsoft.com/office/officeart/2005/8/layout/hierarchy4"/>
    <dgm:cxn modelId="{28F8D307-5563-4561-83E8-120BB4C1E1B8}" srcId="{FE6E0DA9-42A1-4FA5-8ADF-6040D45481D4}" destId="{9829C5DD-7731-4E73-A5E1-8D58A6AE5EFA}" srcOrd="3" destOrd="0" parTransId="{9C43851B-882F-4D87-8E31-1733FA325BCE}" sibTransId="{32667D54-2D28-4589-BA53-31DE2C9CE579}"/>
    <dgm:cxn modelId="{3135C004-C4E6-4963-937D-B544711CDEE1}" type="presOf" srcId="{83E3F7E5-28B3-429A-A261-81DD4750EA7C}" destId="{8412C3EB-C44D-407B-B73C-6FA106986269}" srcOrd="0" destOrd="0" presId="urn:microsoft.com/office/officeart/2005/8/layout/hierarchy4"/>
    <dgm:cxn modelId="{9316A831-1F99-4A82-9C44-C8186467444B}" type="presParOf" srcId="{8412C3EB-C44D-407B-B73C-6FA106986269}" destId="{4D9E8826-950D-4597-BF95-69354A7C82E1}" srcOrd="0" destOrd="0" presId="urn:microsoft.com/office/officeart/2005/8/layout/hierarchy4"/>
    <dgm:cxn modelId="{63390E25-5F61-4A61-B695-28F1F261AEA5}" type="presParOf" srcId="{4D9E8826-950D-4597-BF95-69354A7C82E1}" destId="{90E3436D-66FF-40D2-942A-7A5E156F095A}" srcOrd="0" destOrd="0" presId="urn:microsoft.com/office/officeart/2005/8/layout/hierarchy4"/>
    <dgm:cxn modelId="{E238253D-0D28-43A1-A94D-0A96A3864AC6}" type="presParOf" srcId="{4D9E8826-950D-4597-BF95-69354A7C82E1}" destId="{A12254ED-A621-44CA-96F3-6633C6F74CF1}" srcOrd="1" destOrd="0" presId="urn:microsoft.com/office/officeart/2005/8/layout/hierarchy4"/>
    <dgm:cxn modelId="{67785BB6-852F-44FB-B7A2-AE3E4D009EE9}" type="presParOf" srcId="{4D9E8826-950D-4597-BF95-69354A7C82E1}" destId="{78C9AFBF-B3F9-4442-88C3-1D11A07B7EB3}" srcOrd="2" destOrd="0" presId="urn:microsoft.com/office/officeart/2005/8/layout/hierarchy4"/>
    <dgm:cxn modelId="{7E6339E2-25D9-4F92-BC14-9933F527F863}" type="presParOf" srcId="{78C9AFBF-B3F9-4442-88C3-1D11A07B7EB3}" destId="{85CBEA85-254B-4210-AF2A-9676C4B910A9}" srcOrd="0" destOrd="0" presId="urn:microsoft.com/office/officeart/2005/8/layout/hierarchy4"/>
    <dgm:cxn modelId="{B4E7858F-9848-4A95-9C30-4CB593EC0B96}" type="presParOf" srcId="{85CBEA85-254B-4210-AF2A-9676C4B910A9}" destId="{107FFC1B-E2B4-4332-9224-09CA10A8EA93}" srcOrd="0" destOrd="0" presId="urn:microsoft.com/office/officeart/2005/8/layout/hierarchy4"/>
    <dgm:cxn modelId="{75320D67-A4F7-44F9-B9D2-BBFFAC048773}" type="presParOf" srcId="{85CBEA85-254B-4210-AF2A-9676C4B910A9}" destId="{DBA80B5B-DBB2-4272-89BA-509ACD0DC40E}" srcOrd="1" destOrd="0" presId="urn:microsoft.com/office/officeart/2005/8/layout/hierarchy4"/>
    <dgm:cxn modelId="{CC308849-340C-496E-8A03-89561D6A16E0}" type="presParOf" srcId="{78C9AFBF-B3F9-4442-88C3-1D11A07B7EB3}" destId="{47CF2D9F-734D-4EAF-B0CA-A02DDD74A554}" srcOrd="1" destOrd="0" presId="urn:microsoft.com/office/officeart/2005/8/layout/hierarchy4"/>
    <dgm:cxn modelId="{06A787EF-7278-457A-AAA6-76939C6733FD}" type="presParOf" srcId="{78C9AFBF-B3F9-4442-88C3-1D11A07B7EB3}" destId="{95580B46-4811-47AF-921E-959457C0E76A}" srcOrd="2" destOrd="0" presId="urn:microsoft.com/office/officeart/2005/8/layout/hierarchy4"/>
    <dgm:cxn modelId="{0F8CF218-211E-4A11-BB89-0AD7A345D5C9}" type="presParOf" srcId="{95580B46-4811-47AF-921E-959457C0E76A}" destId="{9D3EEEA2-6536-4E0E-A4FF-860B2A796B41}" srcOrd="0" destOrd="0" presId="urn:microsoft.com/office/officeart/2005/8/layout/hierarchy4"/>
    <dgm:cxn modelId="{95EE5A5E-1AC1-4DDF-8999-B196AEB64B04}" type="presParOf" srcId="{95580B46-4811-47AF-921E-959457C0E76A}" destId="{F41512D1-FA8B-4042-A0C6-17497D63A225}" srcOrd="1" destOrd="0" presId="urn:microsoft.com/office/officeart/2005/8/layout/hierarchy4"/>
    <dgm:cxn modelId="{4374ED37-2644-4B62-843F-F327CA0B8451}" type="presParOf" srcId="{78C9AFBF-B3F9-4442-88C3-1D11A07B7EB3}" destId="{1D98B123-3926-4B09-82C6-1E2CEE3DAA51}" srcOrd="3" destOrd="0" presId="urn:microsoft.com/office/officeart/2005/8/layout/hierarchy4"/>
    <dgm:cxn modelId="{D4D966AC-A78A-4CD2-9C87-07A09F847D00}" type="presParOf" srcId="{78C9AFBF-B3F9-4442-88C3-1D11A07B7EB3}" destId="{874832BB-6020-4C6A-B175-F1D8A4FA8D71}" srcOrd="4" destOrd="0" presId="urn:microsoft.com/office/officeart/2005/8/layout/hierarchy4"/>
    <dgm:cxn modelId="{CF55B1DA-1F70-4CE5-946B-15BDA4547003}" type="presParOf" srcId="{874832BB-6020-4C6A-B175-F1D8A4FA8D71}" destId="{A1F1274C-1D73-4CAB-A56C-24B8FC4C4530}" srcOrd="0" destOrd="0" presId="urn:microsoft.com/office/officeart/2005/8/layout/hierarchy4"/>
    <dgm:cxn modelId="{A39D35AF-BABC-41CC-A4C0-1A8F5C75B455}" type="presParOf" srcId="{874832BB-6020-4C6A-B175-F1D8A4FA8D71}" destId="{3B492999-A0CB-4300-8FAD-04FFA9B97787}" srcOrd="1" destOrd="0" presId="urn:microsoft.com/office/officeart/2005/8/layout/hierarchy4"/>
    <dgm:cxn modelId="{53E11C22-6BD3-4E78-9C07-ACB15C1B197E}" type="presParOf" srcId="{78C9AFBF-B3F9-4442-88C3-1D11A07B7EB3}" destId="{BE2EE9DC-A370-4B91-A3C4-D25D26D978AC}" srcOrd="5" destOrd="0" presId="urn:microsoft.com/office/officeart/2005/8/layout/hierarchy4"/>
    <dgm:cxn modelId="{563BB67D-2B5D-4EBE-94BA-C2BF9D27750A}" type="presParOf" srcId="{78C9AFBF-B3F9-4442-88C3-1D11A07B7EB3}" destId="{7E61644E-80E0-4CD2-BB6D-E7D84E838270}" srcOrd="6" destOrd="0" presId="urn:microsoft.com/office/officeart/2005/8/layout/hierarchy4"/>
    <dgm:cxn modelId="{6C933898-23F3-4700-87B5-C59A8B2688C0}" type="presParOf" srcId="{7E61644E-80E0-4CD2-BB6D-E7D84E838270}" destId="{CCD8E6BF-7A98-4D7D-954E-29A3A7595A3C}" srcOrd="0" destOrd="0" presId="urn:microsoft.com/office/officeart/2005/8/layout/hierarchy4"/>
    <dgm:cxn modelId="{9664B749-5C24-42E1-B871-DBE2B596923C}" type="presParOf" srcId="{7E61644E-80E0-4CD2-BB6D-E7D84E838270}" destId="{B4954B77-91F2-4891-99F0-C1B68B42B97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2/21/2016 11:55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2/21/2016 11:55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4AE01-8D2E-443E-BFE2-0DCC30D27B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1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Guión</a:t>
            </a:r>
            <a:r>
              <a:rPr lang="es-ES" baseline="0" dirty="0" smtClean="0"/>
              <a:t> de las demos: 40 minutos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 -  Demo con Full FX</a:t>
            </a:r>
          </a:p>
          <a:p>
            <a:r>
              <a:rPr lang="es-ES" baseline="0" dirty="0" smtClean="0"/>
              <a:t>	-&gt; Abrimos una aplicación de consola tradicional  (si no hay internet con todos los paquetes de </a:t>
            </a:r>
            <a:r>
              <a:rPr lang="es-ES" baseline="0" dirty="0" err="1" smtClean="0"/>
              <a:t>nuget</a:t>
            </a:r>
            <a:r>
              <a:rPr lang="es-ES" baseline="0" dirty="0" smtClean="0"/>
              <a:t> precargados )</a:t>
            </a:r>
          </a:p>
          <a:p>
            <a:r>
              <a:rPr lang="es-ES" baseline="0" dirty="0" smtClean="0"/>
              <a:t>	-&gt; Creamos un esquema básico de entidad y contexto</a:t>
            </a:r>
          </a:p>
          <a:p>
            <a:r>
              <a:rPr lang="es-ES" baseline="0" dirty="0" smtClean="0"/>
              <a:t>		-&gt; Opciones nuevas de mapeo, set hilo</a:t>
            </a:r>
          </a:p>
          <a:p>
            <a:r>
              <a:rPr lang="es-ES" baseline="0" dirty="0" smtClean="0"/>
              <a:t>		-&gt;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del contexto </a:t>
            </a:r>
            <a:r>
              <a:rPr lang="es-ES" baseline="0" dirty="0" err="1" smtClean="0"/>
              <a:t>OnConfiguring</a:t>
            </a:r>
            <a:endParaRPr lang="es-ES" baseline="0" dirty="0" smtClean="0"/>
          </a:p>
          <a:p>
            <a:r>
              <a:rPr lang="es-ES" baseline="0" dirty="0" smtClean="0"/>
              <a:t>	-&gt; Enseñamos </a:t>
            </a:r>
            <a:r>
              <a:rPr lang="es-ES" baseline="0" dirty="0" err="1" smtClean="0"/>
              <a:t>EntityFramework.Commands</a:t>
            </a:r>
            <a:r>
              <a:rPr lang="es-ES" baseline="0" dirty="0" smtClean="0"/>
              <a:t> y como estos comandos en full </a:t>
            </a:r>
            <a:r>
              <a:rPr lang="es-ES" baseline="0" dirty="0" err="1" smtClean="0"/>
              <a:t>fx</a:t>
            </a:r>
            <a:r>
              <a:rPr lang="es-ES" baseline="0" dirty="0" smtClean="0"/>
              <a:t> siguen siendo </a:t>
            </a:r>
            <a:r>
              <a:rPr lang="es-ES" baseline="0" dirty="0" err="1" smtClean="0"/>
              <a:t>power</a:t>
            </a:r>
            <a:r>
              <a:rPr lang="es-ES" baseline="0" dirty="0" smtClean="0"/>
              <a:t> Shell</a:t>
            </a:r>
          </a:p>
          <a:p>
            <a:r>
              <a:rPr lang="es-ES" baseline="0" dirty="0" smtClean="0"/>
              <a:t>	-&gt; Creamos una migración y hablamos de como funcionan ahora mismo, estados y migraciones,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etc</a:t>
            </a:r>
            <a:endParaRPr lang="es-ES" baseline="0" dirty="0" smtClean="0"/>
          </a:p>
          <a:p>
            <a:r>
              <a:rPr lang="es-ES" baseline="0" dirty="0" smtClean="0"/>
              <a:t>		-&gt;Lo básico </a:t>
            </a:r>
            <a:r>
              <a:rPr lang="es-ES" baseline="0" dirty="0" err="1" smtClean="0"/>
              <a:t>Add-Migration</a:t>
            </a:r>
            <a:endParaRPr lang="es-ES" baseline="0" dirty="0" smtClean="0"/>
          </a:p>
          <a:p>
            <a:r>
              <a:rPr lang="es-ES" baseline="0" dirty="0" smtClean="0"/>
              <a:t>		-&gt;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endParaRPr lang="es-ES" baseline="0" dirty="0" smtClean="0"/>
          </a:p>
          <a:p>
            <a:r>
              <a:rPr lang="es-ES" baseline="0" dirty="0" smtClean="0"/>
              <a:t>	-&gt;Hacemos una ejecución y enseñamos con </a:t>
            </a:r>
            <a:r>
              <a:rPr lang="es-ES" baseline="0" dirty="0" err="1" smtClean="0"/>
              <a:t>profiler</a:t>
            </a:r>
            <a:r>
              <a:rPr lang="es-ES" baseline="0" dirty="0" smtClean="0"/>
              <a:t> como funciona HILO ( típico de 11 inserciones y ver las llamadas a la secuencia es suficiente ) </a:t>
            </a:r>
          </a:p>
          <a:p>
            <a:r>
              <a:rPr lang="es-ES" baseline="0" dirty="0" smtClean="0"/>
              <a:t>	-&gt;Creamos una nueva propiedad en la entidad</a:t>
            </a:r>
          </a:p>
          <a:p>
            <a:r>
              <a:rPr lang="es-ES" baseline="0" dirty="0" smtClean="0"/>
              <a:t>		-&gt;Nueva migración y ver como funciona el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y el cambio del </a:t>
            </a:r>
            <a:r>
              <a:rPr lang="es-ES" baseline="0" dirty="0" err="1" smtClean="0"/>
              <a:t>State</a:t>
            </a:r>
            <a:endParaRPr lang="es-ES" baseline="0" dirty="0" smtClean="0"/>
          </a:p>
          <a:p>
            <a:r>
              <a:rPr lang="es-ES" baseline="0" dirty="0" smtClean="0"/>
              <a:t>		-&gt; Esta propiedad la configuraremos con un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y jugamos con los </a:t>
            </a:r>
            <a:r>
              <a:rPr lang="es-ES" baseline="0" dirty="0" err="1" smtClean="0"/>
              <a:t>valueonadd</a:t>
            </a:r>
            <a:r>
              <a:rPr lang="es-ES" baseline="0" dirty="0" smtClean="0"/>
              <a:t> etc.</a:t>
            </a:r>
          </a:p>
          <a:p>
            <a:r>
              <a:rPr lang="es-ES" baseline="0" dirty="0" smtClean="0"/>
              <a:t>		-&gt; Ejecutamos y vemos con el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actua</a:t>
            </a:r>
            <a:endParaRPr lang="es-ES" baseline="0" dirty="0" smtClean="0"/>
          </a:p>
          <a:p>
            <a:r>
              <a:rPr lang="es-ES" baseline="0" dirty="0" smtClean="0"/>
              <a:t>	-&gt;Demo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Haremos un escenario típico de propiedades de auditoria, cambio como </a:t>
            </a:r>
            <a:r>
              <a:rPr lang="es-ES" baseline="0" dirty="0" err="1" smtClean="0"/>
              <a:t>shadow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( </a:t>
            </a:r>
            <a:r>
              <a:rPr lang="es-ES" baseline="0" dirty="0" err="1" smtClean="0"/>
              <a:t>LastModified</a:t>
            </a:r>
            <a:r>
              <a:rPr lang="es-ES" baseline="0" dirty="0" smtClean="0"/>
              <a:t> | </a:t>
            </a:r>
            <a:r>
              <a:rPr lang="es-ES" baseline="0" dirty="0" err="1" smtClean="0"/>
              <a:t>ModifiedFor</a:t>
            </a:r>
            <a:r>
              <a:rPr lang="es-ES" baseline="0" dirty="0" smtClean="0"/>
              <a:t> ) </a:t>
            </a:r>
          </a:p>
          <a:p>
            <a:r>
              <a:rPr lang="es-ES" baseline="0" dirty="0" smtClean="0"/>
              <a:t>		-&gt; Hablamos de como ver y cambiar el estado de estas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Hacemos un </a:t>
            </a:r>
            <a:r>
              <a:rPr lang="es-ES" baseline="0" dirty="0" err="1" smtClean="0"/>
              <a:t>override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SaveChanges</a:t>
            </a:r>
            <a:r>
              <a:rPr lang="es-ES" baseline="0" dirty="0" smtClean="0"/>
              <a:t> para hacer todo el trabajo con estas propiedades </a:t>
            </a:r>
          </a:p>
          <a:p>
            <a:r>
              <a:rPr lang="es-ES" baseline="0" dirty="0" smtClean="0"/>
              <a:t>		-&gt; (quizás hacer una interfaz marcadora para estos elementos que sea utilizable en este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).</a:t>
            </a:r>
          </a:p>
          <a:p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smtClean="0"/>
              <a:t>Demo con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una aplicación de ASP.NET Core, sin autenticación ninguna para que no tengamos paquetes ni </a:t>
            </a:r>
            <a:r>
              <a:rPr lang="es-ES" baseline="0" dirty="0" err="1" smtClean="0"/>
              <a:t>cotnextos</a:t>
            </a:r>
            <a:r>
              <a:rPr lang="es-ES" baseline="0" dirty="0" smtClean="0"/>
              <a:t> hechos ya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Podemos hacer el mismo contexto que teníamos antes.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como funciona ahora el sistema de inyección de dependencias y como se registran estos elementos.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típico ejemplo de repositorio con ese contexto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 -&gt;Registrar ese repo en </a:t>
            </a:r>
            <a:r>
              <a:rPr lang="es-ES" baseline="0" dirty="0" err="1" smtClean="0"/>
              <a:t>IServiceCollection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	 Hacemos un api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para ver esto en ejecución.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las migraciones con comandos de ASP.NET 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-registrar el comando </a:t>
            </a:r>
            <a:r>
              <a:rPr lang="es-ES" baseline="0" dirty="0" err="1" smtClean="0"/>
              <a:t>ef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Ejecutamos esto con </a:t>
            </a:r>
            <a:r>
              <a:rPr lang="es-ES" baseline="0" dirty="0" err="1" smtClean="0"/>
              <a:t>kestrel</a:t>
            </a:r>
            <a:r>
              <a:rPr lang="es-ES" baseline="0" dirty="0" smtClean="0"/>
              <a:t> para ver los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en consola, tal cual están configurados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-of-box en la </a:t>
            </a:r>
            <a:r>
              <a:rPr lang="es-ES" baseline="0" dirty="0" err="1" smtClean="0"/>
              <a:t>template</a:t>
            </a:r>
            <a:r>
              <a:rPr lang="es-ES" baseline="0" dirty="0" smtClean="0"/>
              <a:t> de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Hablamos de como EF usa estos servicios y como puede accederse a ellos incluso para full </a:t>
            </a:r>
            <a:r>
              <a:rPr lang="es-ES" baseline="0" dirty="0" err="1" smtClean="0"/>
              <a:t>fx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2/21/2016 11:55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9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Guión</a:t>
            </a:r>
            <a:r>
              <a:rPr lang="es-ES" baseline="0" dirty="0" smtClean="0"/>
              <a:t> de las demos: 20 minutos</a:t>
            </a:r>
          </a:p>
          <a:p>
            <a:endParaRPr lang="es-ES" baseline="0" dirty="0" smtClean="0"/>
          </a:p>
          <a:p>
            <a:r>
              <a:rPr lang="es-ES" dirty="0" smtClean="0"/>
              <a:t>ASP.NET Core</a:t>
            </a:r>
          </a:p>
          <a:p>
            <a:endParaRPr lang="es-ES" dirty="0" smtClean="0"/>
          </a:p>
          <a:p>
            <a:r>
              <a:rPr lang="es-ES" dirty="0" smtClean="0"/>
              <a:t>	-&gt;</a:t>
            </a:r>
            <a:r>
              <a:rPr lang="es-ES" baseline="0" dirty="0" smtClean="0"/>
              <a:t> Partimos del ejemplo anterior y ampliamos nuestro controlador para que tenga una </a:t>
            </a:r>
            <a:r>
              <a:rPr lang="es-ES" baseline="0" dirty="0" err="1" smtClean="0"/>
              <a:t>query</a:t>
            </a:r>
            <a:r>
              <a:rPr lang="es-ES" baseline="0" dirty="0" smtClean="0"/>
              <a:t> sobre alguna de las entidades del contexto</a:t>
            </a:r>
          </a:p>
          <a:p>
            <a:r>
              <a:rPr lang="es-ES" baseline="0" dirty="0" smtClean="0"/>
              <a:t>	-&gt; Mezclamos esa </a:t>
            </a:r>
            <a:r>
              <a:rPr lang="es-ES" baseline="0" dirty="0" err="1" smtClean="0"/>
              <a:t>query</a:t>
            </a:r>
            <a:r>
              <a:rPr lang="es-ES" baseline="0" dirty="0" smtClean="0"/>
              <a:t> con partes de consulta de cliente, con esto jugamos un poco y hablamos de </a:t>
            </a:r>
            <a:r>
              <a:rPr lang="es-ES" baseline="0" dirty="0" err="1" smtClean="0"/>
              <a:t>client</a:t>
            </a:r>
            <a:r>
              <a:rPr lang="es-ES" baseline="0" dirty="0" smtClean="0"/>
              <a:t>/server </a:t>
            </a:r>
            <a:r>
              <a:rPr lang="es-ES" baseline="0" dirty="0" err="1" smtClean="0"/>
              <a:t>evaluation</a:t>
            </a:r>
            <a:endParaRPr lang="es-ES" baseline="0" dirty="0" smtClean="0"/>
          </a:p>
          <a:p>
            <a:r>
              <a:rPr lang="es-ES" baseline="0" dirty="0" smtClean="0"/>
              <a:t>	-&gt; Hablamos sobre </a:t>
            </a:r>
            <a:r>
              <a:rPr lang="es-ES" baseline="0" dirty="0" err="1" smtClean="0"/>
              <a:t>RawSQL</a:t>
            </a:r>
            <a:r>
              <a:rPr lang="es-ES" baseline="0" dirty="0" smtClean="0"/>
              <a:t> y como continuarlas con LINQ</a:t>
            </a:r>
          </a:p>
          <a:p>
            <a:r>
              <a:rPr lang="es-ES" baseline="0" dirty="0" smtClean="0"/>
              <a:t>	-&gt; Todo siempre todo con soporte de </a:t>
            </a:r>
            <a:r>
              <a:rPr lang="es-ES" baseline="0" dirty="0" err="1" smtClean="0"/>
              <a:t>async</a:t>
            </a:r>
            <a:r>
              <a:rPr lang="es-ES" baseline="0" dirty="0" smtClean="0"/>
              <a:t> (no se si esto es algo para tocar, ninguna novedad)</a:t>
            </a:r>
          </a:p>
          <a:p>
            <a:endParaRPr lang="es-ES" baseline="0" dirty="0" smtClean="0"/>
          </a:p>
          <a:p>
            <a:r>
              <a:rPr lang="es-ES" baseline="0" dirty="0" smtClean="0"/>
              <a:t>	-&gt;Hablamos del soporte para diferentes proveedores</a:t>
            </a:r>
          </a:p>
          <a:p>
            <a:r>
              <a:rPr lang="es-ES" baseline="0" dirty="0" smtClean="0"/>
              <a:t>		-&gt; cambiamos a </a:t>
            </a:r>
            <a:r>
              <a:rPr lang="es-ES" baseline="0" dirty="0" err="1" smtClean="0"/>
              <a:t>SQLite</a:t>
            </a:r>
            <a:r>
              <a:rPr lang="es-ES" baseline="0" dirty="0" smtClean="0"/>
              <a:t> y ejecutamos igual el ejemplo anterior?</a:t>
            </a:r>
          </a:p>
          <a:p>
            <a:r>
              <a:rPr lang="es-ES" baseline="0" dirty="0" smtClean="0"/>
              <a:t>		-&gt; Mencionamos otros proveedores</a:t>
            </a:r>
          </a:p>
          <a:p>
            <a:endParaRPr lang="es-ES" baseline="0" dirty="0" smtClean="0"/>
          </a:p>
          <a:p>
            <a:r>
              <a:rPr lang="es-ES" baseline="0" dirty="0" smtClean="0"/>
              <a:t>ASP.NET Core Testing</a:t>
            </a:r>
          </a:p>
          <a:p>
            <a:r>
              <a:rPr lang="es-ES" baseline="0" dirty="0" smtClean="0"/>
              <a:t>	</a:t>
            </a:r>
          </a:p>
          <a:p>
            <a:r>
              <a:rPr lang="es-ES" baseline="0" dirty="0" smtClean="0"/>
              <a:t>	-&gt; Sobre nuestro ejemplo anterior vamos a ver como funciona el </a:t>
            </a:r>
            <a:r>
              <a:rPr lang="es-ES" baseline="0" dirty="0" err="1" smtClean="0"/>
              <a:t>testing</a:t>
            </a:r>
            <a:r>
              <a:rPr lang="es-ES" baseline="0" dirty="0" smtClean="0"/>
              <a:t> con proveedor en memoria</a:t>
            </a:r>
          </a:p>
          <a:p>
            <a:r>
              <a:rPr lang="es-ES" baseline="0" dirty="0" smtClean="0"/>
              <a:t>		-&gt;</a:t>
            </a:r>
            <a:r>
              <a:rPr lang="es-ES" baseline="0" dirty="0" err="1" smtClean="0"/>
              <a:t>Creamo</a:t>
            </a:r>
            <a:r>
              <a:rPr lang="es-ES" baseline="0" dirty="0" smtClean="0"/>
              <a:t> proyecto de ASP.NET 5 ( </a:t>
            </a:r>
            <a:r>
              <a:rPr lang="es-ES" baseline="0" dirty="0" err="1" smtClean="0"/>
              <a:t>console</a:t>
            </a:r>
            <a:r>
              <a:rPr lang="es-ES" baseline="0" dirty="0" smtClean="0"/>
              <a:t> / </a:t>
            </a:r>
            <a:r>
              <a:rPr lang="es-ES" baseline="0" dirty="0" err="1" smtClean="0"/>
              <a:t>library</a:t>
            </a:r>
            <a:r>
              <a:rPr lang="es-ES" baseline="0" dirty="0" smtClean="0"/>
              <a:t> )</a:t>
            </a:r>
          </a:p>
          <a:p>
            <a:r>
              <a:rPr lang="es-ES" baseline="0" dirty="0" smtClean="0"/>
              <a:t>		-&gt; instalamos </a:t>
            </a:r>
            <a:r>
              <a:rPr lang="es-ES" baseline="0" dirty="0" err="1" smtClean="0"/>
              <a:t>xunit.runner.dnx</a:t>
            </a:r>
            <a:endParaRPr lang="es-ES" baseline="0" dirty="0" smtClean="0"/>
          </a:p>
          <a:p>
            <a:r>
              <a:rPr lang="es-ES" baseline="0" dirty="0" smtClean="0"/>
              <a:t>		-&gt; Preparamos el código del ejemplo y vemos como configurar nuestro proveedor en memoria</a:t>
            </a:r>
          </a:p>
          <a:p>
            <a:r>
              <a:rPr lang="es-ES" baseline="0" dirty="0" smtClean="0"/>
              <a:t>		-&gt; ejecutamos los </a:t>
            </a:r>
            <a:r>
              <a:rPr lang="es-ES" baseline="0" dirty="0" err="1" smtClean="0"/>
              <a:t>tests</a:t>
            </a:r>
            <a:r>
              <a:rPr lang="es-ES" baseline="0" dirty="0" smtClean="0"/>
              <a:t> con </a:t>
            </a:r>
            <a:r>
              <a:rPr lang="es-ES" baseline="0" dirty="0" err="1" smtClean="0"/>
              <a:t>dnx-watch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tests</a:t>
            </a:r>
            <a:endParaRPr lang="es-ES" baseline="0" dirty="0" smtClean="0"/>
          </a:p>
          <a:p>
            <a:r>
              <a:rPr lang="es-ES" baseline="0" dirty="0" smtClean="0"/>
              <a:t>		-&gt;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live</a:t>
            </a:r>
            <a:r>
              <a:rPr lang="es-ES" baseline="0" dirty="0" smtClean="0"/>
              <a:t> creamos un nuevo test y vemos como aparece y se ejecuta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2/21/2016 11:55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6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9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842982"/>
            <a:ext cx="12434887" cy="110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2124075"/>
            <a:ext cx="5942842" cy="3657600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</a:defRPr>
            </a:lvl2pPr>
            <a:lvl3pPr marL="173764" indent="0">
              <a:buNone/>
              <a:tabLst/>
              <a:defRPr sz="1500">
                <a:solidFill>
                  <a:schemeClr val="bg1"/>
                </a:solidFill>
              </a:defRPr>
            </a:lvl3pPr>
            <a:lvl4pPr marL="345147" indent="0">
              <a:buNone/>
              <a:defRPr>
                <a:solidFill>
                  <a:schemeClr val="bg1"/>
                </a:solidFill>
              </a:defRPr>
            </a:lvl4pPr>
            <a:lvl5pPr marL="514150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15999" y="2124075"/>
            <a:ext cx="5942842" cy="3657600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rgbClr val="FFFFFF"/>
                </a:solidFill>
              </a:defRPr>
            </a:lvl2pPr>
            <a:lvl3pPr marL="173764" indent="0">
              <a:buNone/>
              <a:tabLst/>
              <a:defRPr sz="1500">
                <a:solidFill>
                  <a:srgbClr val="FFFFFF"/>
                </a:solidFill>
              </a:defRPr>
            </a:lvl3pPr>
            <a:lvl4pPr marL="345147" indent="0">
              <a:buNone/>
              <a:defRPr>
                <a:solidFill>
                  <a:srgbClr val="FFFFFF"/>
                </a:solidFill>
              </a:defRPr>
            </a:lvl4pPr>
            <a:lvl5pPr marL="51415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03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361" y="1144706"/>
            <a:ext cx="932616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361" y="3673745"/>
            <a:ext cx="932616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558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015096"/>
              </p:ext>
            </p:extLst>
          </p:nvPr>
        </p:nvGraphicFramePr>
        <p:xfrm>
          <a:off x="718615" y="1058862"/>
          <a:ext cx="109714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850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2742850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2742850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2742850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" y="197896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1975580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6" y="2879195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7" y="2892425"/>
            <a:ext cx="122618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1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70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2" y="38020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8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69249" y="2056836"/>
            <a:ext cx="2742850" cy="747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207" y="1973262"/>
            <a:ext cx="2742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422" y="1743775"/>
            <a:ext cx="10725091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422" y="4680828"/>
            <a:ext cx="10725091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29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4899" y="1861968"/>
            <a:ext cx="5284827" cy="4437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162" y="1861968"/>
            <a:ext cx="5284827" cy="4437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1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518" y="372394"/>
            <a:ext cx="10725091" cy="1351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519" y="1714631"/>
            <a:ext cx="5260540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519" y="2554944"/>
            <a:ext cx="5260540" cy="37579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162" y="1714631"/>
            <a:ext cx="5286447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162" y="2554944"/>
            <a:ext cx="5286447" cy="37579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32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349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75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519" y="466302"/>
            <a:ext cx="4010575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447" y="1007083"/>
            <a:ext cx="6295162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519" y="2098357"/>
            <a:ext cx="4010575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66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519" y="466302"/>
            <a:ext cx="4010575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6447" y="1007083"/>
            <a:ext cx="6295162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519" y="2098357"/>
            <a:ext cx="4010575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61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73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8717" y="372394"/>
            <a:ext cx="2681273" cy="59275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899" y="372394"/>
            <a:ext cx="7888382" cy="592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EE692-FF0B-4470-95F4-F641513BB852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21/02/2016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D781-2862-4BF4-9B89-1148FAB2278E}" type="slidenum">
              <a:rPr lang="es-E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6622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1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618" y="1668463"/>
          <a:ext cx="10971400" cy="5197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xmlns="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739759280"/>
                    </a:ext>
                  </a:extLst>
                </a:gridCol>
              </a:tblGrid>
              <a:tr h="371222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sz="1800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552546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100044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725313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749602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8663212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240268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5702709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34805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96734325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3842204"/>
                  </a:ext>
                </a:extLst>
              </a:tr>
              <a:tr h="371222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905400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23884556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6770854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800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1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3" y="3194779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5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1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3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765986" y="6157051"/>
            <a:ext cx="3092061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597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4" y="2038397"/>
            <a:ext cx="274284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4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01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4899" y="372394"/>
            <a:ext cx="10725091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899" y="1861968"/>
            <a:ext cx="10725091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4898" y="6482889"/>
            <a:ext cx="279785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/>
            <a:fld id="{5BCEE692-FF0B-4470-95F4-F641513BB852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32597"/>
              <a:t>21/02/2016</a:t>
            </a:fld>
            <a:endParaRPr lang="es-E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057" y="6482889"/>
            <a:ext cx="419677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/>
            <a:endParaRPr lang="es-E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2140" y="6482889"/>
            <a:ext cx="279785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597"/>
            <a:fld id="{7CF1D781-2862-4BF4-9B89-1148FAB2278E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s-E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24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982662"/>
            <a:ext cx="11885683" cy="6223242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sz="3600" dirty="0" smtClean="0"/>
              <a:t>- Ligero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Core es ligero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Menos uso de memoria y CPI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</a:t>
            </a:r>
            <a:r>
              <a:rPr lang="es-ES" sz="3600" dirty="0" err="1" smtClean="0"/>
              <a:t>Pay</a:t>
            </a:r>
            <a:r>
              <a:rPr lang="es-ES" sz="3600" dirty="0" smtClean="0"/>
              <a:t> Per Play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Granularidad en los paquetes de </a:t>
            </a:r>
            <a:r>
              <a:rPr lang="es-ES" sz="3600" dirty="0" err="1" smtClean="0"/>
              <a:t>Nuget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	- </a:t>
            </a:r>
            <a:r>
              <a:rPr lang="es-ES" sz="3200" dirty="0" err="1" smtClean="0"/>
              <a:t>EntityFramework</a:t>
            </a:r>
            <a:r>
              <a:rPr lang="es-ES" sz="3200" dirty="0" smtClean="0"/>
              <a:t>.[</a:t>
            </a:r>
            <a:r>
              <a:rPr lang="es-ES" sz="3200" dirty="0" err="1" smtClean="0"/>
              <a:t>Core|Relational|MicrosoftSqlServer</a:t>
            </a:r>
            <a:r>
              <a:rPr lang="es-ES" sz="3200" dirty="0" smtClean="0"/>
              <a:t>]</a:t>
            </a:r>
          </a:p>
          <a:p>
            <a:r>
              <a:rPr lang="es-ES" sz="3200" dirty="0"/>
              <a:t>	</a:t>
            </a:r>
            <a:r>
              <a:rPr lang="es-ES" sz="3200" dirty="0" smtClean="0"/>
              <a:t>	- </a:t>
            </a:r>
            <a:r>
              <a:rPr lang="es-ES" sz="3200" i="1" dirty="0" smtClean="0"/>
              <a:t>* se renombrarán nuevamente *</a:t>
            </a:r>
            <a:endParaRPr lang="es-ES" sz="3600" dirty="0" smtClean="0"/>
          </a:p>
          <a:p>
            <a:r>
              <a:rPr lang="es-ES" sz="3600" dirty="0" smtClean="0"/>
              <a:t>- No hay tantas abstracciones como con EF 6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“</a:t>
            </a:r>
            <a:r>
              <a:rPr lang="es-ES" sz="3600" dirty="0" err="1" smtClean="0"/>
              <a:t>Close</a:t>
            </a:r>
            <a:r>
              <a:rPr lang="es-ES" sz="3600" dirty="0" smtClean="0"/>
              <a:t> to </a:t>
            </a:r>
            <a:r>
              <a:rPr lang="es-ES" sz="3600" dirty="0" err="1" smtClean="0"/>
              <a:t>the</a:t>
            </a:r>
            <a:r>
              <a:rPr lang="es-ES" sz="3600" dirty="0" smtClean="0"/>
              <a:t> metal”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</a:t>
            </a:r>
            <a:r>
              <a:rPr lang="es-ES" sz="3600" dirty="0" err="1" smtClean="0"/>
              <a:t>Composable</a:t>
            </a:r>
            <a:endParaRPr lang="es-E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5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972" y="1668462"/>
            <a:ext cx="11885683" cy="3730252"/>
          </a:xfrm>
        </p:spPr>
        <p:txBody>
          <a:bodyPr/>
          <a:lstStyle/>
          <a:p>
            <a:r>
              <a:rPr lang="es-ES" sz="3600" dirty="0" smtClean="0"/>
              <a:t>Cuidado con:</a:t>
            </a:r>
          </a:p>
          <a:p>
            <a:r>
              <a:rPr lang="es-ES" sz="3600" dirty="0" smtClean="0"/>
              <a:t>	- </a:t>
            </a:r>
            <a:r>
              <a:rPr lang="es-ES" sz="3600" dirty="0" err="1" smtClean="0"/>
              <a:t>Sql</a:t>
            </a:r>
            <a:r>
              <a:rPr lang="es-ES" sz="3600" dirty="0" smtClean="0"/>
              <a:t> Server &gt; 2008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	- 2012 </a:t>
            </a:r>
            <a:r>
              <a:rPr lang="es-ES" sz="3600" dirty="0" err="1" smtClean="0"/>
              <a:t>preferído</a:t>
            </a:r>
            <a:endParaRPr lang="es-ES" sz="3600" dirty="0" smtClean="0"/>
          </a:p>
          <a:p>
            <a:r>
              <a:rPr lang="es-ES" sz="3600" dirty="0" smtClean="0"/>
              <a:t>	 	- </a:t>
            </a:r>
            <a:r>
              <a:rPr lang="es-ES" sz="3600" dirty="0" err="1" smtClean="0"/>
              <a:t>Sql</a:t>
            </a:r>
            <a:r>
              <a:rPr lang="es-ES" sz="3600" dirty="0" smtClean="0"/>
              <a:t> </a:t>
            </a:r>
            <a:r>
              <a:rPr lang="es-ES" sz="3600" dirty="0" err="1" smtClean="0"/>
              <a:t>Azure</a:t>
            </a:r>
            <a:r>
              <a:rPr lang="es-ES" sz="3600" dirty="0" smtClean="0"/>
              <a:t> sin cambios de estrategia de ejecución.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 - .NET  &gt; 4.6 ( por ahora es 4.5.1 )</a:t>
            </a:r>
          </a:p>
          <a:p>
            <a:endParaRPr lang="es-E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07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Características iniciales</a:t>
            </a:r>
            <a:endParaRPr lang="en-U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045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1 - </a:t>
            </a:r>
            <a:r>
              <a:rPr lang="en-US" dirty="0" err="1" smtClean="0"/>
              <a:t>Inicialización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6972" y="1135062"/>
            <a:ext cx="11885683" cy="500444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 </a:t>
            </a:r>
            <a:r>
              <a:rPr lang="es-ES" sz="3600" dirty="0" smtClean="0"/>
              <a:t>- </a:t>
            </a:r>
            <a:r>
              <a:rPr lang="es-ES" sz="3600" dirty="0" err="1" smtClean="0"/>
              <a:t>AdHoc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 - Normal en </a:t>
            </a:r>
            <a:r>
              <a:rPr lang="es-ES" sz="3600" dirty="0" err="1" smtClean="0"/>
              <a:t>FullFx</a:t>
            </a:r>
            <a:endParaRPr lang="es-ES" sz="3600" dirty="0" smtClean="0"/>
          </a:p>
          <a:p>
            <a:r>
              <a:rPr lang="es-ES" sz="3600" dirty="0" smtClean="0"/>
              <a:t>	 - </a:t>
            </a:r>
            <a:r>
              <a:rPr lang="es-ES" sz="3600" dirty="0" err="1" smtClean="0"/>
              <a:t>OnConfiguring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smtClean="0"/>
              <a:t>- Como servicios en </a:t>
            </a:r>
            <a:r>
              <a:rPr lang="es-ES" sz="3600" dirty="0" err="1" smtClean="0"/>
              <a:t>ServiceCollection</a:t>
            </a:r>
            <a:r>
              <a:rPr lang="es-ES" sz="3600" dirty="0" smtClean="0"/>
              <a:t> 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 - ASP .NET Core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Explícita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Testing</a:t>
            </a:r>
          </a:p>
          <a:p>
            <a:endParaRPr lang="es-ES" sz="3600" dirty="0" smtClean="0"/>
          </a:p>
        </p:txBody>
      </p:sp>
    </p:spTree>
    <p:extLst>
      <p:ext uri="{BB962C8B-B14F-4D97-AF65-F5344CB8AC3E}">
        <p14:creationId xmlns:p14="http://schemas.microsoft.com/office/powerpoint/2010/main" val="2356818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1 - Mapping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6972" y="1135062"/>
            <a:ext cx="11885683" cy="56138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 </a:t>
            </a:r>
            <a:r>
              <a:rPr lang="es-ES" sz="3600" dirty="0" smtClean="0"/>
              <a:t>- Novedades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 - </a:t>
            </a:r>
            <a:r>
              <a:rPr lang="es-ES" sz="3600" dirty="0" err="1" smtClean="0"/>
              <a:t>HiLo</a:t>
            </a:r>
            <a:endParaRPr lang="es-ES" sz="3600" dirty="0" smtClean="0"/>
          </a:p>
          <a:p>
            <a:r>
              <a:rPr lang="es-ES" sz="3600" dirty="0" smtClean="0"/>
              <a:t>	 - </a:t>
            </a:r>
            <a:r>
              <a:rPr lang="es-ES" sz="3600" dirty="0" err="1" smtClean="0"/>
              <a:t>DefaultValues</a:t>
            </a:r>
            <a:endParaRPr lang="es-ES" sz="3600" dirty="0" smtClean="0"/>
          </a:p>
          <a:p>
            <a:r>
              <a:rPr lang="es-ES" sz="3600" dirty="0" smtClean="0"/>
              <a:t>	 - </a:t>
            </a:r>
            <a:r>
              <a:rPr lang="es-ES" sz="3600" dirty="0" err="1" smtClean="0"/>
              <a:t>ShadowState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 - </a:t>
            </a:r>
            <a:r>
              <a:rPr lang="es-ES" sz="3600" dirty="0" err="1" smtClean="0"/>
              <a:t>FromSQL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smtClean="0"/>
              <a:t>- Muchas restricciones en herencia, tipos complejos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Migraciones específicas por proveedor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</a:t>
            </a:r>
            <a:r>
              <a:rPr lang="es-ES" sz="3600" dirty="0" err="1" smtClean="0"/>
              <a:t>Power</a:t>
            </a:r>
            <a:r>
              <a:rPr lang="es-ES" sz="3600" dirty="0" smtClean="0"/>
              <a:t> Shell, .NET Full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</a:t>
            </a:r>
            <a:r>
              <a:rPr lang="es-ES" sz="3600" dirty="0" err="1" smtClean="0"/>
              <a:t>dotnet</a:t>
            </a:r>
            <a:r>
              <a:rPr lang="es-ES" sz="3600" dirty="0" smtClean="0"/>
              <a:t> </a:t>
            </a:r>
            <a:r>
              <a:rPr lang="es-ES" sz="3600" dirty="0" err="1" smtClean="0"/>
              <a:t>commands</a:t>
            </a:r>
            <a:r>
              <a:rPr lang="es-ES" sz="3600" dirty="0" smtClean="0"/>
              <a:t> .NET Core</a:t>
            </a:r>
          </a:p>
        </p:txBody>
      </p:sp>
    </p:spTree>
    <p:extLst>
      <p:ext uri="{BB962C8B-B14F-4D97-AF65-F5344CB8AC3E}">
        <p14:creationId xmlns:p14="http://schemas.microsoft.com/office/powerpoint/2010/main" val="45349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3862"/>
            <a:ext cx="5714206" cy="1837298"/>
          </a:xfrm>
        </p:spPr>
        <p:txBody>
          <a:bodyPr/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…show me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!</a:t>
            </a:r>
            <a:br>
              <a:rPr lang="es-ES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027444" y="6316662"/>
            <a:ext cx="810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#</a:t>
            </a:r>
            <a:r>
              <a:rPr lang="es-ES" dirty="0" smtClean="0">
                <a:solidFill>
                  <a:schemeClr val="bg1"/>
                </a:solidFill>
              </a:rPr>
              <a:t>dotNetSpain2016</a:t>
            </a:r>
            <a:endParaRPr lang="es-E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3093244" y="4145900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0956" y="24304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62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 – Providers  / </a:t>
            </a:r>
            <a:r>
              <a:rPr lang="en-US" dirty="0" err="1" smtClean="0"/>
              <a:t>Quering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6972" y="1135062"/>
            <a:ext cx="11885683" cy="56138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 </a:t>
            </a:r>
            <a:r>
              <a:rPr lang="es-ES" sz="3600" dirty="0" smtClean="0"/>
              <a:t>- Consultas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 - “</a:t>
            </a:r>
            <a:r>
              <a:rPr lang="es-ES" sz="3600" dirty="0" err="1" smtClean="0"/>
              <a:t>Mixed</a:t>
            </a:r>
            <a:r>
              <a:rPr lang="es-ES" sz="3600" dirty="0" smtClean="0"/>
              <a:t> </a:t>
            </a:r>
            <a:r>
              <a:rPr lang="es-ES" sz="3600" dirty="0" err="1" smtClean="0"/>
              <a:t>Client</a:t>
            </a:r>
            <a:r>
              <a:rPr lang="es-ES" sz="3600" dirty="0" smtClean="0"/>
              <a:t>/Server </a:t>
            </a:r>
            <a:r>
              <a:rPr lang="es-ES" sz="3600" dirty="0" err="1" smtClean="0"/>
              <a:t>evaluation</a:t>
            </a:r>
            <a:r>
              <a:rPr lang="es-ES" sz="3600" dirty="0" smtClean="0"/>
              <a:t>”</a:t>
            </a:r>
          </a:p>
          <a:p>
            <a:r>
              <a:rPr lang="es-ES" sz="3600" dirty="0" smtClean="0"/>
              <a:t>	 - </a:t>
            </a:r>
            <a:r>
              <a:rPr lang="es-ES" sz="3600" dirty="0" err="1" smtClean="0"/>
              <a:t>Raw</a:t>
            </a:r>
            <a:r>
              <a:rPr lang="es-ES" sz="3600" dirty="0" smtClean="0"/>
              <a:t> SQL </a:t>
            </a:r>
            <a:r>
              <a:rPr lang="es-ES" sz="3600" dirty="0" err="1" smtClean="0"/>
              <a:t>Queries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 - </a:t>
            </a:r>
            <a:r>
              <a:rPr lang="es-ES" sz="3600" dirty="0" err="1" smtClean="0"/>
              <a:t>Async</a:t>
            </a:r>
            <a:r>
              <a:rPr lang="es-ES" sz="3600" dirty="0" smtClean="0"/>
              <a:t> </a:t>
            </a:r>
            <a:r>
              <a:rPr lang="es-ES" sz="3600" dirty="0" err="1" smtClean="0"/>
              <a:t>is</a:t>
            </a:r>
            <a:r>
              <a:rPr lang="es-ES" sz="3600" dirty="0" smtClean="0"/>
              <a:t> a </a:t>
            </a:r>
            <a:r>
              <a:rPr lang="es-ES" sz="3600" dirty="0" err="1" smtClean="0"/>
              <a:t>first</a:t>
            </a:r>
            <a:r>
              <a:rPr lang="es-ES" sz="3600" dirty="0" smtClean="0"/>
              <a:t> </a:t>
            </a:r>
            <a:r>
              <a:rPr lang="es-ES" sz="3600" dirty="0" err="1" smtClean="0"/>
              <a:t>citicien</a:t>
            </a:r>
            <a:endParaRPr lang="es-ES" sz="3600" dirty="0" smtClean="0"/>
          </a:p>
          <a:p>
            <a:r>
              <a:rPr lang="es-ES" sz="3600" dirty="0"/>
              <a:t> </a:t>
            </a:r>
            <a:r>
              <a:rPr lang="es-ES" sz="3600" dirty="0" smtClean="0"/>
              <a:t>- </a:t>
            </a:r>
            <a:r>
              <a:rPr lang="es-ES" sz="3600" dirty="0" err="1" smtClean="0"/>
              <a:t>Providers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- </a:t>
            </a:r>
            <a:r>
              <a:rPr lang="es-ES" sz="3600" dirty="0" err="1" smtClean="0"/>
              <a:t>SQLite</a:t>
            </a:r>
            <a:endParaRPr lang="es-ES" sz="3600" dirty="0" smtClean="0"/>
          </a:p>
          <a:p>
            <a:r>
              <a:rPr lang="es-ES" sz="3600" dirty="0"/>
              <a:t>	</a:t>
            </a:r>
            <a:r>
              <a:rPr lang="es-ES" sz="3600" dirty="0" smtClean="0"/>
              <a:t>- Compact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</a:t>
            </a:r>
            <a:r>
              <a:rPr lang="es-ES" sz="3600" dirty="0" err="1" smtClean="0"/>
              <a:t>Postgress</a:t>
            </a:r>
            <a:r>
              <a:rPr lang="es-ES" sz="3600" dirty="0" smtClean="0"/>
              <a:t> / IBM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</a:t>
            </a:r>
            <a:r>
              <a:rPr lang="es-ES" sz="3600" dirty="0" err="1" smtClean="0"/>
              <a:t>InMemory</a:t>
            </a:r>
            <a:r>
              <a:rPr lang="es-ES" sz="3600" dirty="0" smtClean="0"/>
              <a:t> </a:t>
            </a:r>
            <a:r>
              <a:rPr lang="es-ES" sz="3600" dirty="0" err="1" smtClean="0"/>
              <a:t>testing</a:t>
            </a:r>
            <a:endParaRPr lang="es-ES" sz="3600" dirty="0" smtClean="0"/>
          </a:p>
        </p:txBody>
      </p:sp>
    </p:spTree>
    <p:extLst>
      <p:ext uri="{BB962C8B-B14F-4D97-AF65-F5344CB8AC3E}">
        <p14:creationId xmlns:p14="http://schemas.microsoft.com/office/powerpoint/2010/main" val="3206099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3862"/>
            <a:ext cx="5714206" cy="1837298"/>
          </a:xfrm>
        </p:spPr>
        <p:txBody>
          <a:bodyPr/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 smtClean="0"/>
              <a:t> …show me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!</a:t>
            </a:r>
            <a:br>
              <a:rPr lang="es-ES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027444" y="6316662"/>
            <a:ext cx="810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#</a:t>
            </a:r>
            <a:r>
              <a:rPr lang="es-ES" dirty="0" smtClean="0">
                <a:solidFill>
                  <a:schemeClr val="bg1"/>
                </a:solidFill>
              </a:rPr>
              <a:t>dotNetSpain2016</a:t>
            </a:r>
            <a:endParaRPr lang="es-E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3093244" y="4145900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0956" y="24304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39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 rot="-60000">
            <a:off x="274671" y="3981818"/>
            <a:ext cx="7009440" cy="1191844"/>
          </a:xfrm>
        </p:spPr>
        <p:txBody>
          <a:bodyPr/>
          <a:lstStyle/>
          <a:p>
            <a:pPr lvl="0"/>
            <a:r>
              <a:rPr lang="en-US" dirty="0"/>
              <a:t>Unai Zorrilla Castro</a:t>
            </a:r>
          </a:p>
          <a:p>
            <a:pPr lvl="0"/>
            <a:r>
              <a:rPr lang="en-US" dirty="0"/>
              <a:t>Dev Lead </a:t>
            </a:r>
            <a:r>
              <a:rPr lang="en-US" dirty="0" err="1"/>
              <a:t>en</a:t>
            </a:r>
            <a:r>
              <a:rPr lang="en-US" dirty="0"/>
              <a:t> Plain Concepts</a:t>
            </a:r>
          </a:p>
          <a:p>
            <a:pPr lvl="0"/>
            <a:r>
              <a:rPr lang="en-US" dirty="0"/>
              <a:t>@_</a:t>
            </a:r>
            <a:r>
              <a:rPr lang="en-US" dirty="0" err="1"/>
              <a:t>unaizc</a:t>
            </a:r>
            <a:r>
              <a:rPr lang="en-US" dirty="0"/>
              <a:t>_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http://aka.ms/DOTNETT6S3 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40" y="525462"/>
            <a:ext cx="3905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Unai Zorrilla Castro</a:t>
            </a:r>
            <a:endParaRPr lang="en-US" dirty="0"/>
          </a:p>
          <a:p>
            <a:pPr lvl="0"/>
            <a:r>
              <a:rPr lang="en-US" dirty="0" smtClean="0"/>
              <a:t>Dev Lead </a:t>
            </a:r>
            <a:r>
              <a:rPr lang="en-US" dirty="0" err="1" smtClean="0"/>
              <a:t>en</a:t>
            </a:r>
            <a:r>
              <a:rPr lang="en-US" dirty="0" smtClean="0"/>
              <a:t> Plain Concepts</a:t>
            </a:r>
            <a:endParaRPr lang="en-US" dirty="0"/>
          </a:p>
          <a:p>
            <a:pPr lvl="0"/>
            <a:r>
              <a:rPr lang="en-US" dirty="0" smtClean="0"/>
              <a:t>@_</a:t>
            </a:r>
            <a:r>
              <a:rPr lang="en-US" dirty="0" err="1" smtClean="0"/>
              <a:t>unaizc</a:t>
            </a:r>
            <a:r>
              <a:rPr lang="en-US" dirty="0" smtClean="0"/>
              <a:t>_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smtClean="0"/>
              <a:t>“Hola!” EF Core 1.0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7416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8447" y="1681116"/>
            <a:ext cx="4457320" cy="3847863"/>
          </a:xfrm>
        </p:spPr>
        <p:txBody>
          <a:bodyPr/>
          <a:lstStyle/>
          <a:p>
            <a:r>
              <a:rPr lang="en-US" dirty="0"/>
              <a:t>Development Team Lead at Plain Concepts</a:t>
            </a:r>
          </a:p>
          <a:p>
            <a:r>
              <a:rPr lang="en-US" dirty="0"/>
              <a:t>Microsoft MVP on ASP.NET</a:t>
            </a:r>
          </a:p>
          <a:p>
            <a:r>
              <a:rPr lang="en-US" dirty="0"/>
              <a:t>unai@plainconcepts.com</a:t>
            </a:r>
          </a:p>
          <a:p>
            <a:r>
              <a:rPr lang="es-ES" dirty="0" smtClean="0"/>
              <a:t>@_</a:t>
            </a:r>
            <a:r>
              <a:rPr lang="es-ES" dirty="0" err="1" smtClean="0"/>
              <a:t>unaizc</a:t>
            </a:r>
            <a:r>
              <a:rPr lang="es-ES" dirty="0" smtClean="0"/>
              <a:t>_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25767" y="1681116"/>
            <a:ext cx="4457320" cy="3847862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4756"/>
          <a:stretch>
            <a:fillRect/>
          </a:stretch>
        </p:blipFill>
        <p:spPr>
          <a:xfrm>
            <a:off x="5150644" y="3040062"/>
            <a:ext cx="3921425" cy="837419"/>
          </a:xfrm>
          <a:prstGeom prst="rect">
            <a:avLst/>
          </a:prstGeom>
        </p:spPr>
      </p:pic>
      <p:pic>
        <p:nvPicPr>
          <p:cNvPr id="6" name="Picture 5" descr="http://xamarin.com/content/images/pages/partners/xamarin-premier-partn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48" y="4901971"/>
            <a:ext cx="936432" cy="4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9" y="4985717"/>
            <a:ext cx="1270557" cy="3621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310" y="0"/>
            <a:ext cx="30514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1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1444" y="1246109"/>
            <a:ext cx="11887199" cy="2092881"/>
          </a:xfrm>
        </p:spPr>
        <p:txBody>
          <a:bodyPr/>
          <a:lstStyle/>
          <a:p>
            <a:pPr lvl="0"/>
            <a:r>
              <a:rPr lang="es-ES" dirty="0" smtClean="0"/>
              <a:t>Estado del arte</a:t>
            </a:r>
            <a:endParaRPr lang="en-US" dirty="0"/>
          </a:p>
          <a:p>
            <a:pPr lvl="0"/>
            <a:r>
              <a:rPr lang="es-ES" dirty="0" smtClean="0"/>
              <a:t>Características principales</a:t>
            </a:r>
          </a:p>
          <a:p>
            <a:pPr lvl="0"/>
            <a:r>
              <a:rPr lang="es-ES" dirty="0" smtClean="0"/>
              <a:t>Demos…muchas demos!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Estado del arte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72363" y="4183062"/>
            <a:ext cx="10736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https://github.com/aspnet/EntityFramework</a:t>
            </a:r>
            <a:r>
              <a:rPr lang="es-ES" dirty="0"/>
              <a:t>/</a:t>
            </a:r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363" y="1930914"/>
            <a:ext cx="4800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5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endParaRPr lang="es-ES" dirty="0" smtClean="0"/>
          </a:p>
          <a:p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¿Core?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61988504"/>
              </p:ext>
            </p:extLst>
          </p:nvPr>
        </p:nvGraphicFramePr>
        <p:xfrm>
          <a:off x="306853" y="1439862"/>
          <a:ext cx="8289925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2044" y="1744662"/>
            <a:ext cx="2924175" cy="3362325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427007" y="1365259"/>
            <a:ext cx="11885683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60243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026" y="1167765"/>
            <a:ext cx="11885683" cy="6709529"/>
          </a:xfrm>
        </p:spPr>
        <p:txBody>
          <a:bodyPr/>
          <a:lstStyle/>
          <a:p>
            <a:r>
              <a:rPr lang="es-ES" dirty="0" smtClean="0"/>
              <a:t>EF Core 1  != EF 6 ++</a:t>
            </a:r>
          </a:p>
          <a:p>
            <a:r>
              <a:rPr lang="es-ES" dirty="0" smtClean="0"/>
              <a:t>EF Core 1 es un “</a:t>
            </a:r>
            <a:r>
              <a:rPr lang="es-ES" dirty="0" err="1" smtClean="0"/>
              <a:t>breaking</a:t>
            </a:r>
            <a:r>
              <a:rPr lang="es-ES" dirty="0" smtClean="0"/>
              <a:t> </a:t>
            </a:r>
            <a:r>
              <a:rPr lang="es-ES" dirty="0" err="1" smtClean="0"/>
              <a:t>change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EF 6 es probablemente la mejor elección hoy en día.</a:t>
            </a:r>
          </a:p>
          <a:p>
            <a:r>
              <a:rPr lang="es-ES" dirty="0" smtClean="0"/>
              <a:t>EF Core 1 es una implementación “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scratch</a:t>
            </a:r>
            <a:r>
              <a:rPr lang="es-ES" dirty="0" smtClean="0"/>
              <a:t>”, no una </a:t>
            </a:r>
            <a:r>
              <a:rPr lang="es-ES" dirty="0" err="1" smtClean="0"/>
              <a:t>reimplementacion</a:t>
            </a:r>
            <a:r>
              <a:rPr lang="es-ES" dirty="0" smtClean="0"/>
              <a:t>:</a:t>
            </a:r>
          </a:p>
          <a:p>
            <a:r>
              <a:rPr lang="es-ES" dirty="0"/>
              <a:t>	</a:t>
            </a:r>
            <a:r>
              <a:rPr lang="es-ES" dirty="0" smtClean="0"/>
              <a:t>- No hay EDM</a:t>
            </a:r>
          </a:p>
          <a:p>
            <a:r>
              <a:rPr lang="es-ES" dirty="0"/>
              <a:t>	</a:t>
            </a:r>
            <a:r>
              <a:rPr lang="es-ES" dirty="0" smtClean="0"/>
              <a:t>- No hay todas las características de EF 6</a:t>
            </a:r>
          </a:p>
          <a:p>
            <a:r>
              <a:rPr lang="es-ES" dirty="0"/>
              <a:t>	</a:t>
            </a:r>
            <a:r>
              <a:rPr lang="es-ES" dirty="0" smtClean="0"/>
              <a:t>- Pero si hay una transición rápida.</a:t>
            </a:r>
          </a:p>
          <a:p>
            <a:r>
              <a:rPr lang="es-ES" dirty="0"/>
              <a:t>	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72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026" y="1167765"/>
            <a:ext cx="11885683" cy="7171194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sz="3600" dirty="0" smtClean="0"/>
              <a:t>- Multiplataforma ( con .NET Core no con Full FX)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También para UWP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No todos los proveedores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Múltiples proveedores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 </a:t>
            </a:r>
            <a:r>
              <a:rPr lang="es-ES" sz="3600" dirty="0" err="1" smtClean="0"/>
              <a:t>SQLite</a:t>
            </a:r>
            <a:r>
              <a:rPr lang="es-ES" sz="3600" dirty="0" smtClean="0"/>
              <a:t> ( </a:t>
            </a:r>
            <a:r>
              <a:rPr lang="es-ES" sz="3600" dirty="0" err="1" smtClean="0"/>
              <a:t>devices</a:t>
            </a:r>
            <a:r>
              <a:rPr lang="es-ES" sz="3600" dirty="0" smtClean="0"/>
              <a:t> ) 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 </a:t>
            </a:r>
            <a:r>
              <a:rPr lang="es-ES" sz="3600" dirty="0" err="1" smtClean="0"/>
              <a:t>Sql</a:t>
            </a:r>
            <a:r>
              <a:rPr lang="es-ES" sz="3600" dirty="0" smtClean="0"/>
              <a:t> Server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      - </a:t>
            </a:r>
            <a:r>
              <a:rPr lang="es-ES" sz="3600" dirty="0" err="1" smtClean="0"/>
              <a:t>Postgress</a:t>
            </a:r>
            <a:r>
              <a:rPr lang="es-ES" sz="3600" dirty="0" smtClean="0"/>
              <a:t> / SQLCE (solo </a:t>
            </a:r>
            <a:r>
              <a:rPr lang="es-ES" sz="3600" dirty="0" err="1" smtClean="0"/>
              <a:t>.net</a:t>
            </a:r>
            <a:r>
              <a:rPr lang="es-ES" sz="3600" dirty="0" smtClean="0"/>
              <a:t> full)/ IBM Data Server</a:t>
            </a:r>
          </a:p>
          <a:p>
            <a:r>
              <a:rPr lang="es-ES" sz="3600" dirty="0"/>
              <a:t> </a:t>
            </a:r>
            <a:r>
              <a:rPr lang="es-ES" sz="3600" dirty="0" smtClean="0"/>
              <a:t>- No solo Relacional</a:t>
            </a:r>
          </a:p>
          <a:p>
            <a:r>
              <a:rPr lang="es-ES" sz="3600" dirty="0"/>
              <a:t>	</a:t>
            </a:r>
            <a:r>
              <a:rPr lang="es-ES" sz="3600" dirty="0" smtClean="0"/>
              <a:t>- </a:t>
            </a:r>
            <a:r>
              <a:rPr lang="es-ES" sz="3600" dirty="0" err="1" smtClean="0"/>
              <a:t>InMemory</a:t>
            </a:r>
            <a:endParaRPr lang="es-ES" sz="3600" dirty="0" smtClean="0"/>
          </a:p>
          <a:p>
            <a:r>
              <a:rPr lang="es-ES" dirty="0"/>
              <a:t>	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54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2b2dfeed-2da1-4ef4-b600-f5543001ef98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ed015050-a57a-4d39-9cd8-b09b64473e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2439</TotalTime>
  <Words>283</Words>
  <Application>Microsoft Office PowerPoint</Application>
  <PresentationFormat>Custom</PresentationFormat>
  <Paragraphs>163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ＭＳ Ｐゴシック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Semilight</vt:lpstr>
      <vt:lpstr>Wingdings</vt:lpstr>
      <vt:lpstr>5-30629_Build_Template_WHITE</vt:lpstr>
      <vt:lpstr>Office Theme</vt:lpstr>
      <vt:lpstr>PowerPoint Presentation</vt:lpstr>
      <vt:lpstr>“Hola!” EF Core 1.0</vt:lpstr>
      <vt:lpstr>PowerPoint Presentation</vt:lpstr>
      <vt:lpstr>PowerPoint Presentation</vt:lpstr>
      <vt:lpstr>Agenda</vt:lpstr>
      <vt:lpstr>Estado del arte</vt:lpstr>
      <vt:lpstr>¿Core?</vt:lpstr>
      <vt:lpstr>EF Core 1</vt:lpstr>
      <vt:lpstr>EF Core 1</vt:lpstr>
      <vt:lpstr>EF Core 1</vt:lpstr>
      <vt:lpstr>EF Core 1</vt:lpstr>
      <vt:lpstr>Características iniciales</vt:lpstr>
      <vt:lpstr>EF Core 1 - Inicialización</vt:lpstr>
      <vt:lpstr>EF Core 1 - Mapping</vt:lpstr>
      <vt:lpstr>Talk is cheap …show me the code! </vt:lpstr>
      <vt:lpstr>EF Core 1 – Providers  / Quering</vt:lpstr>
      <vt:lpstr>Talk is cheap …show me the code! 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Unai Zorrilla Castro</cp:lastModifiedBy>
  <cp:revision>175</cp:revision>
  <dcterms:created xsi:type="dcterms:W3CDTF">2015-04-07T19:39:07Z</dcterms:created>
  <dcterms:modified xsi:type="dcterms:W3CDTF">2016-02-21T11:01:44Z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